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79" r:id="rId2"/>
    <p:sldId id="662" r:id="rId3"/>
    <p:sldId id="665" r:id="rId4"/>
    <p:sldId id="666" r:id="rId5"/>
    <p:sldId id="667" r:id="rId6"/>
    <p:sldId id="668" r:id="rId7"/>
    <p:sldId id="669" r:id="rId8"/>
    <p:sldId id="6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ua Shin" initials="S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FFFFFF"/>
    <a:srgbClr val="385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77"/>
    <p:restoredTop sz="94087" autoAdjust="0"/>
  </p:normalViewPr>
  <p:slideViewPr>
    <p:cSldViewPr snapToGrid="0">
      <p:cViewPr varScale="1">
        <p:scale>
          <a:sx n="108" d="100"/>
          <a:sy n="108" d="100"/>
        </p:scale>
        <p:origin x="7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240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BD77A97-15CB-38FA-3EF3-FC71BA6E4E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EE1DDD2-014D-BA22-570B-F57A9A0D07B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C7EAAB-06D6-4837-9108-B19D524A4E7F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A64C5EE-8C34-BC97-8EC6-223565A882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F73E53A-BEB9-1E88-A85D-AEAED27364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B4CF5-3114-48EA-BE32-0CC18F6517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2144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2025/10/9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4BE1C7-AB1F-1BF1-1E3D-37E8B7D22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8614A7-D182-9688-EDCF-40F77203F4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4F0D7E-7727-5F52-91A1-8D4826C01A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E3E34-22E2-A57C-91B5-49A2A5247D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615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F2D1C-BCE9-A28C-3D2C-324740D43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F31D2F-961A-38CD-169F-5C16068EE3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9DDA0F-9EFD-F641-879E-CCB394B689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7BE3AA-65E8-5011-1B10-386CD38C8E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3466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DFBBD-E99E-7098-74E6-04E679399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81BE74-6F3F-9E08-0C2D-1437F62C9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635B8C-72B2-1D56-9A32-E5F87FAE4E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CFD46-0D42-C303-B3D2-4DD5D71AAE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493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3DD33-8C63-F7EF-90D1-990601360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8B3A3F-1F61-5452-F5AF-4B18FA2980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65975E-731B-7B25-EBDE-7A9472D3C1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C5A1AC-377D-F8EC-88C7-BC874BD3BE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259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08D6C-6C52-E969-E7B7-CC30D7BFA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5885E1-2AC4-5827-68D5-0BEF1D119A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86DA57-949B-8176-79A6-7F12CED6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4287C-0FDB-24DC-AAD3-DD46FA2E0C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1373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0EA76-38A9-D46C-90EE-4F08FCABA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6554EB-6013-3162-82F2-09E3A19E91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12EE7D-4E0C-132C-F604-AC5DBA1BCD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0914B-52A2-CC71-B08D-FB91AE925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374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75383-775F-42D8-D94C-FF14F71DD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>
            <a:extLst>
              <a:ext uri="{FF2B5EF4-FFF2-40B4-BE49-F238E27FC236}">
                <a16:creationId xmlns:a16="http://schemas.microsoft.com/office/drawing/2014/main" id="{27C3115D-BA8B-0F6F-4B97-0EA0DBADD7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hape 122">
            <a:extLst>
              <a:ext uri="{FF2B5EF4-FFF2-40B4-BE49-F238E27FC236}">
                <a16:creationId xmlns:a16="http://schemas.microsoft.com/office/drawing/2014/main" id="{AB28D4AB-E0E8-B4AE-6C97-A10FC3E1A23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7008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8"/>
          <p:cNvSpPr/>
          <p:nvPr/>
        </p:nvSpPr>
        <p:spPr>
          <a:xfrm>
            <a:off x="0" y="1"/>
            <a:ext cx="12192000" cy="714375"/>
          </a:xfrm>
          <a:prstGeom prst="rect">
            <a:avLst/>
          </a:prstGeom>
          <a:solidFill>
            <a:srgbClr val="80000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6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endParaRPr sz="1600"/>
          </a:p>
        </p:txBody>
      </p:sp>
      <p:pic>
        <p:nvPicPr>
          <p:cNvPr id="13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2" y="71440"/>
            <a:ext cx="1005841" cy="50863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" name="Rectangle 41"/>
          <p:cNvSpPr/>
          <p:nvPr/>
        </p:nvSpPr>
        <p:spPr>
          <a:xfrm>
            <a:off x="0" y="6429376"/>
            <a:ext cx="12192000" cy="428625"/>
          </a:xfrm>
          <a:prstGeom prst="rect">
            <a:avLst/>
          </a:prstGeom>
          <a:solidFill>
            <a:srgbClr val="80000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6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endParaRPr sz="1600"/>
          </a:p>
        </p:txBody>
      </p:sp>
      <p:sp>
        <p:nvSpPr>
          <p:cNvPr id="15" name="TextBox 42"/>
          <p:cNvSpPr txBox="1"/>
          <p:nvPr/>
        </p:nvSpPr>
        <p:spPr>
          <a:xfrm>
            <a:off x="2095500" y="842962"/>
            <a:ext cx="5905501" cy="523214"/>
          </a:xfrm>
          <a:prstGeom prst="rect">
            <a:avLst/>
          </a:prstGeom>
          <a:ln w="12700">
            <a:miter lim="400000"/>
          </a:ln>
        </p:spPr>
        <p:txBody>
          <a:bodyPr lIns="45717" tIns="45717" rIns="45717" bIns="45717">
            <a:spAutoFit/>
          </a:bodyPr>
          <a:lstStyle/>
          <a:p>
            <a:pPr>
              <a:defRPr sz="1400"/>
            </a:pPr>
            <a:r>
              <a:rPr sz="1400"/>
              <a:t>WASEDA University</a:t>
            </a:r>
          </a:p>
          <a:p>
            <a:pPr>
              <a:defRPr sz="1400" b="1"/>
            </a:pPr>
            <a:r>
              <a:rPr sz="1400"/>
              <a:t>Graduate School of Information, Production and Systems</a:t>
            </a:r>
          </a:p>
        </p:txBody>
      </p:sp>
      <p:pic>
        <p:nvPicPr>
          <p:cNvPr id="16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1" y="771525"/>
            <a:ext cx="1714500" cy="83861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914400" y="2130429"/>
            <a:ext cx="10363200" cy="1470026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8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sz="3200">
                <a:solidFill>
                  <a:srgbClr val="888888"/>
                </a:solidFill>
              </a:defRPr>
            </a:lvl1pPr>
            <a:lvl2pPr marL="0" indent="457200" algn="ctr">
              <a:buClrTx/>
              <a:buSzTx/>
              <a:buNone/>
              <a:defRPr sz="3200">
                <a:solidFill>
                  <a:srgbClr val="888888"/>
                </a:solidFill>
              </a:defRPr>
            </a:lvl2pPr>
            <a:lvl3pPr marL="0" indent="914400" algn="ctr">
              <a:buClrTx/>
              <a:buSzTx/>
              <a:buNone/>
              <a:defRPr sz="3200">
                <a:solidFill>
                  <a:srgbClr val="888888"/>
                </a:solidFill>
              </a:defRPr>
            </a:lvl3pPr>
            <a:lvl4pPr marL="0" indent="1371600" algn="ctr">
              <a:buClrTx/>
              <a:buSzTx/>
              <a:buNone/>
              <a:defRPr sz="3200">
                <a:solidFill>
                  <a:srgbClr val="888888"/>
                </a:solidFill>
              </a:defRPr>
            </a:lvl4pPr>
            <a:lvl5pPr marL="0" indent="1828800" algn="ctr">
              <a:buClrTx/>
              <a:buSzTx/>
              <a:buNone/>
              <a:defRPr sz="32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09600" y="274321"/>
            <a:ext cx="10972800" cy="114300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9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09600" y="1600200"/>
            <a:ext cx="10972800" cy="4526280"/>
          </a:xfrm>
          <a:prstGeom prst="rect">
            <a:avLst/>
          </a:prstGeom>
        </p:spPr>
        <p:txBody>
          <a:bodyPr/>
          <a:lstStyle>
            <a:lvl1pPr>
              <a:buClr>
                <a:srgbClr val="640000"/>
              </a:buClr>
              <a:buSzPct val="80000"/>
              <a:defRPr sz="3200"/>
            </a:lvl1pPr>
            <a:lvl2pPr marL="579120" indent="-325120">
              <a:buClr>
                <a:srgbClr val="640000"/>
              </a:buClr>
              <a:buSzPct val="68000"/>
              <a:defRPr sz="3200"/>
            </a:lvl2pPr>
            <a:lvl3pPr marL="1047115" indent="-302895">
              <a:buClr>
                <a:srgbClr val="640000"/>
              </a:buClr>
              <a:defRPr sz="3200"/>
            </a:lvl3pPr>
            <a:lvl4pPr marL="1734820" indent="-363220">
              <a:buClr>
                <a:srgbClr val="640000"/>
              </a:buClr>
              <a:defRPr sz="3200"/>
            </a:lvl4pPr>
            <a:lvl5pPr marL="2192020" indent="-363220">
              <a:buClr>
                <a:srgbClr val="640000"/>
              </a:buClr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8839200" y="274638"/>
            <a:ext cx="2743200" cy="5851526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8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09602" y="274638"/>
            <a:ext cx="8026401" cy="5851526"/>
          </a:xfrm>
          <a:prstGeom prst="rect">
            <a:avLst/>
          </a:prstGeom>
        </p:spPr>
        <p:txBody>
          <a:bodyPr/>
          <a:lstStyle>
            <a:lvl1pPr>
              <a:buClr>
                <a:srgbClr val="640000"/>
              </a:buClr>
              <a:buSzPct val="80000"/>
              <a:defRPr sz="3200"/>
            </a:lvl1pPr>
            <a:lvl2pPr marL="579120" indent="-325120">
              <a:buClr>
                <a:srgbClr val="640000"/>
              </a:buClr>
              <a:buSzPct val="68000"/>
              <a:defRPr sz="3200"/>
            </a:lvl2pPr>
            <a:lvl3pPr marL="1047115" indent="-302895">
              <a:buClr>
                <a:srgbClr val="640000"/>
              </a:buClr>
              <a:defRPr sz="3200"/>
            </a:lvl3pPr>
            <a:lvl4pPr marL="1734820" indent="-363220">
              <a:buClr>
                <a:srgbClr val="640000"/>
              </a:buClr>
              <a:defRPr sz="3200"/>
            </a:lvl4pPr>
            <a:lvl5pPr marL="2192020" indent="-363220">
              <a:buClr>
                <a:srgbClr val="640000"/>
              </a:buClr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7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963084" y="4406903"/>
            <a:ext cx="10363201" cy="1362076"/>
          </a:xfrm>
          <a:prstGeom prst="rect">
            <a:avLst/>
          </a:prstGeom>
        </p:spPr>
        <p:txBody>
          <a:bodyPr anchor="t"/>
          <a:lstStyle>
            <a:lvl1pPr>
              <a:defRPr sz="4000" cap="all"/>
            </a:lvl1pPr>
          </a:lstStyle>
          <a:p>
            <a:r>
              <a:t>标题文本</a:t>
            </a:r>
          </a:p>
        </p:txBody>
      </p:sp>
      <p:sp>
        <p:nvSpPr>
          <p:cNvPr id="36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63084" y="2906716"/>
            <a:ext cx="10363201" cy="150018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09600" y="274321"/>
            <a:ext cx="10972800" cy="114300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5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buClr>
                <a:srgbClr val="640000"/>
              </a:buClr>
              <a:buSzPct val="80000"/>
            </a:lvl1pPr>
            <a:lvl2pPr marL="586105" indent="-331470">
              <a:buClr>
                <a:srgbClr val="640000"/>
              </a:buClr>
              <a:buSzPct val="68000"/>
            </a:lvl2pPr>
            <a:lvl3pPr marL="1062355" indent="-318135">
              <a:buClr>
                <a:srgbClr val="640000"/>
              </a:buClr>
            </a:lvl3pPr>
            <a:lvl4pPr marL="1725295" indent="-353695">
              <a:buClr>
                <a:srgbClr val="640000"/>
              </a:buClr>
            </a:lvl4pPr>
            <a:lvl5pPr marL="2182495" indent="-353695">
              <a:buClr>
                <a:srgbClr val="640000"/>
              </a:buCl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09600" y="274321"/>
            <a:ext cx="10972800" cy="114300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9600" y="1535112"/>
            <a:ext cx="5386917" cy="6397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 b="1"/>
            </a:lvl1pPr>
            <a:lvl2pPr marL="0" indent="457200">
              <a:buClrTx/>
              <a:buSzTx/>
              <a:buNone/>
              <a:defRPr sz="2400" b="1"/>
            </a:lvl2pPr>
            <a:lvl3pPr marL="0" indent="914400">
              <a:buClrTx/>
              <a:buSzTx/>
              <a:buNone/>
              <a:defRPr sz="2400" b="1"/>
            </a:lvl3pPr>
            <a:lvl4pPr marL="0" indent="1371600">
              <a:buClrTx/>
              <a:buSzTx/>
              <a:buNone/>
              <a:defRPr sz="2400" b="1"/>
            </a:lvl4pPr>
            <a:lvl5pPr marL="0" indent="1828800">
              <a:buClrTx/>
              <a:buSz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93371" y="1535112"/>
            <a:ext cx="5389035" cy="6397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 b="1"/>
            </a:lvl1pPr>
          </a:lstStyle>
          <a:p>
            <a:pPr marL="0" indent="0">
              <a:buClrTx/>
              <a:buSzTx/>
              <a:buNone/>
              <a:defRPr sz="2400" b="1"/>
            </a:pPr>
            <a:endParaRPr/>
          </a:p>
        </p:txBody>
      </p:sp>
      <p:sp>
        <p:nvSpPr>
          <p:cNvPr id="5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09600" y="274321"/>
            <a:ext cx="10972800" cy="114300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09606" y="273054"/>
            <a:ext cx="4011085" cy="1162051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标题文本</a:t>
            </a:r>
          </a:p>
        </p:txBody>
      </p:sp>
      <p:sp>
        <p:nvSpPr>
          <p:cNvPr id="79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4766733" y="273054"/>
            <a:ext cx="6815667" cy="5853113"/>
          </a:xfrm>
          <a:prstGeom prst="rect">
            <a:avLst/>
          </a:prstGeom>
        </p:spPr>
        <p:txBody>
          <a:bodyPr/>
          <a:lstStyle>
            <a:lvl1pPr>
              <a:buClr>
                <a:srgbClr val="640000"/>
              </a:buClr>
              <a:buSzPct val="80000"/>
              <a:defRPr sz="3200"/>
            </a:lvl1pPr>
            <a:lvl2pPr marL="579120" indent="-325120">
              <a:buClr>
                <a:srgbClr val="640000"/>
              </a:buClr>
              <a:buSzPct val="68000"/>
              <a:defRPr sz="3200"/>
            </a:lvl2pPr>
            <a:lvl3pPr marL="1047115" indent="-302895">
              <a:buClr>
                <a:srgbClr val="640000"/>
              </a:buClr>
              <a:defRPr sz="3200"/>
            </a:lvl3pPr>
            <a:lvl4pPr marL="1734820" indent="-363220">
              <a:buClr>
                <a:srgbClr val="640000"/>
              </a:buClr>
              <a:defRPr sz="3200"/>
            </a:lvl4pPr>
            <a:lvl5pPr marL="2192020" indent="-363220">
              <a:buClr>
                <a:srgbClr val="640000"/>
              </a:buClr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0" name="Text Placeholder 3"/>
          <p:cNvSpPr>
            <a:spLocks noGrp="1"/>
          </p:cNvSpPr>
          <p:nvPr>
            <p:ph type="body" sz="half" idx="13"/>
          </p:nvPr>
        </p:nvSpPr>
        <p:spPr>
          <a:xfrm>
            <a:off x="609605" y="1435101"/>
            <a:ext cx="4011087" cy="469106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/>
            </a:lvl1pPr>
          </a:lstStyle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2389718" y="4800602"/>
            <a:ext cx="7315201" cy="566739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标题文本</a:t>
            </a:r>
          </a:p>
        </p:txBody>
      </p:sp>
      <p:sp>
        <p:nvSpPr>
          <p:cNvPr id="89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2389718" y="612775"/>
            <a:ext cx="7315201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389718" y="5367340"/>
            <a:ext cx="7315201" cy="80486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/>
            </a:lvl1pPr>
            <a:lvl2pPr marL="0" indent="457200">
              <a:buClrTx/>
              <a:buSzTx/>
              <a:buNone/>
              <a:defRPr sz="1400"/>
            </a:lvl2pPr>
            <a:lvl3pPr marL="0" indent="914400">
              <a:buClrTx/>
              <a:buSzTx/>
              <a:buNone/>
              <a:defRPr sz="1400"/>
            </a:lvl3pPr>
            <a:lvl4pPr marL="0" indent="1371600">
              <a:buClrTx/>
              <a:buSzTx/>
              <a:buNone/>
              <a:defRPr sz="1400"/>
            </a:lvl4pPr>
            <a:lvl5pPr marL="0" indent="1828800">
              <a:buClrTx/>
              <a:buSzTx/>
              <a:buNone/>
              <a:defRPr sz="1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18"/>
          <p:cNvSpPr/>
          <p:nvPr/>
        </p:nvSpPr>
        <p:spPr>
          <a:xfrm>
            <a:off x="-1" y="1070135"/>
            <a:ext cx="12192001" cy="1428"/>
          </a:xfrm>
          <a:prstGeom prst="line">
            <a:avLst/>
          </a:prstGeom>
          <a:ln w="101600">
            <a:solidFill>
              <a:srgbClr val="7D2D2D"/>
            </a:solidFill>
          </a:ln>
        </p:spPr>
        <p:txBody>
          <a:bodyPr lIns="45719" rIns="45719"/>
          <a:lstStyle/>
          <a:p>
            <a:endParaRPr sz="1800"/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571460" y="214289"/>
            <a:ext cx="11049080" cy="785820"/>
          </a:xfrm>
          <a:prstGeom prst="rect">
            <a:avLst/>
          </a:prstGeom>
          <a:ln w="12700">
            <a:miter lim="400000"/>
          </a:ln>
        </p:spPr>
        <p:txBody>
          <a:bodyPr lIns="45717" tIns="45717" rIns="45717" bIns="45717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142987"/>
            <a:ext cx="10972800" cy="4983180"/>
          </a:xfrm>
          <a:prstGeom prst="rect">
            <a:avLst/>
          </a:prstGeom>
          <a:ln w="12700">
            <a:miter lim="400000"/>
          </a:ln>
        </p:spPr>
        <p:txBody>
          <a:bodyPr lIns="45717" tIns="45717" rIns="45717" bIns="45717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10541" y="6400179"/>
            <a:ext cx="271863" cy="276993"/>
          </a:xfrm>
          <a:prstGeom prst="rect">
            <a:avLst/>
          </a:prstGeom>
          <a:ln w="12700">
            <a:miter lim="400000"/>
          </a:ln>
        </p:spPr>
        <p:txBody>
          <a:bodyPr wrap="none" lIns="45717" tIns="45717" rIns="45717" bIns="45717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/>
  <p:hf hdr="0" dt="0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Black" panose="020B0A04020102020204"/>
          <a:ea typeface="Arial Black" panose="020B0A04020102020204"/>
          <a:cs typeface="Arial Black" panose="020B0A04020102020204"/>
          <a:sym typeface="Arial Black" panose="020B0A04020102020204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Black" panose="020B0A04020102020204"/>
          <a:ea typeface="Arial Black" panose="020B0A04020102020204"/>
          <a:cs typeface="Arial Black" panose="020B0A04020102020204"/>
          <a:sym typeface="Arial Black" panose="020B0A04020102020204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Black" panose="020B0A04020102020204"/>
          <a:ea typeface="Arial Black" panose="020B0A04020102020204"/>
          <a:cs typeface="Arial Black" panose="020B0A04020102020204"/>
          <a:sym typeface="Arial Black" panose="020B0A04020102020204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Black" panose="020B0A04020102020204"/>
          <a:ea typeface="Arial Black" panose="020B0A04020102020204"/>
          <a:cs typeface="Arial Black" panose="020B0A04020102020204"/>
          <a:sym typeface="Arial Black" panose="020B0A04020102020204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Black" panose="020B0A04020102020204"/>
          <a:ea typeface="Arial Black" panose="020B0A04020102020204"/>
          <a:cs typeface="Arial Black" panose="020B0A04020102020204"/>
          <a:sym typeface="Arial Black" panose="020B0A04020102020204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Black" panose="020B0A04020102020204"/>
          <a:ea typeface="Arial Black" panose="020B0A04020102020204"/>
          <a:cs typeface="Arial Black" panose="020B0A04020102020204"/>
          <a:sym typeface="Arial Black" panose="020B0A04020102020204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Black" panose="020B0A04020102020204"/>
          <a:ea typeface="Arial Black" panose="020B0A04020102020204"/>
          <a:cs typeface="Arial Black" panose="020B0A04020102020204"/>
          <a:sym typeface="Arial Black" panose="020B0A04020102020204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Black" panose="020B0A04020102020204"/>
          <a:ea typeface="Arial Black" panose="020B0A04020102020204"/>
          <a:cs typeface="Arial Black" panose="020B0A04020102020204"/>
          <a:sym typeface="Arial Black" panose="020B0A04020102020204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Black" panose="020B0A04020102020204"/>
          <a:ea typeface="Arial Black" panose="020B0A04020102020204"/>
          <a:cs typeface="Arial Black" panose="020B0A04020102020204"/>
          <a:sym typeface="Arial Black" panose="020B0A04020102020204"/>
        </a:defRPr>
      </a:lvl9pPr>
    </p:titleStyle>
    <p:bodyStyle>
      <a:lvl1pPr marL="341630" marR="0" indent="-34163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7D2D2D"/>
        </a:buClr>
        <a:buSzPct val="78000"/>
        <a:buFontTx/>
        <a:buChar char="◆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L="539750" marR="0" indent="-28448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7D2D2D"/>
        </a:buClr>
        <a:buSzPct val="100000"/>
        <a:buFontTx/>
        <a:buChar char="❖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1080135" marR="0" indent="-22733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7D2D2D"/>
        </a:buClr>
        <a:buSzPct val="85000"/>
        <a:buFontTx/>
        <a:buChar char="●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1598930" marR="0" indent="-22733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7D2D2D"/>
        </a:buClr>
        <a:buSzPct val="100000"/>
        <a:buFontTx/>
        <a:buChar char="–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2056130" marR="0" indent="-22733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7D2D2D"/>
        </a:buClr>
        <a:buSzPct val="100000"/>
        <a:buFontTx/>
        <a:buChar char="»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2606040" marR="0" indent="-32004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7D2D2D"/>
        </a:buClr>
        <a:buSzPct val="100000"/>
        <a:buFontTx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3063240" marR="0" indent="-32004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7D2D2D"/>
        </a:buClr>
        <a:buSzPct val="100000"/>
        <a:buFontTx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3520440" marR="0" indent="-32004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7D2D2D"/>
        </a:buClr>
        <a:buSzPct val="100000"/>
        <a:buFontTx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3977640" marR="0" indent="-32004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rgbClr val="7D2D2D"/>
        </a:buClr>
        <a:buSzPct val="100000"/>
        <a:buFontTx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4pPr>
      <a:lvl5pPr marL="0" marR="0" indent="182816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5pPr>
      <a:lvl6pPr marL="0" marR="0" indent="228536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6pPr>
      <a:lvl7pPr marL="0" marR="0" indent="274256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7pPr>
      <a:lvl8pPr marL="0" marR="0" indent="319976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8pPr>
      <a:lvl9pPr marL="0" marR="0" indent="365696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 panose="020206030504050203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22"/>
          <p:cNvSpPr txBox="1"/>
          <p:nvPr/>
        </p:nvSpPr>
        <p:spPr>
          <a:xfrm>
            <a:off x="779342" y="3573361"/>
            <a:ext cx="10421283" cy="631701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>
            <a:lvl1pPr algn="ctr">
              <a:defRPr sz="3200"/>
            </a:lvl1pPr>
          </a:lstStyle>
          <a:p>
            <a:pPr marL="0" marR="0" lvl="0" indent="0" algn="ctr" defTabSz="914400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 panose="020F0502020204030204"/>
              </a:rPr>
              <a:t>University Homepage</a:t>
            </a:r>
          </a:p>
        </p:txBody>
      </p:sp>
      <p:sp>
        <p:nvSpPr>
          <p:cNvPr id="119" name="テキスト ボックス 4"/>
          <p:cNvSpPr txBox="1"/>
          <p:nvPr/>
        </p:nvSpPr>
        <p:spPr>
          <a:xfrm>
            <a:off x="1417984" y="5454135"/>
            <a:ext cx="9144000" cy="395676"/>
          </a:xfrm>
          <a:prstGeom prst="rect">
            <a:avLst/>
          </a:prstGeom>
          <a:ln w="12700">
            <a:miter lim="400000"/>
          </a:ln>
        </p:spPr>
        <p:txBody>
          <a:bodyPr wrap="square" lIns="45715" tIns="45715" rIns="45715" bIns="45715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HUANG Jiahui, 44251017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60703B3-F42B-D720-2C27-58E9B097BC5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1</a:t>
            </a:fld>
            <a:endParaRPr lang="en-US" altLang="zh-CN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1B6DBF0-AD41-4D31-CFC5-CD9EA2CA832D}"/>
              </a:ext>
            </a:extLst>
          </p:cNvPr>
          <p:cNvSpPr txBox="1"/>
          <p:nvPr/>
        </p:nvSpPr>
        <p:spPr>
          <a:xfrm>
            <a:off x="5320570" y="4654638"/>
            <a:ext cx="1338828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none" rtlCol="0">
            <a:spAutoFit/>
          </a:bodyPr>
          <a:lstStyle/>
          <a:p>
            <a:pPr algn="just"/>
            <a:r>
              <a:rPr kumimoji="1" lang="en-US" altLang="ja-CN" dirty="0"/>
              <a:t>2025/</a:t>
            </a:r>
            <a:r>
              <a:rPr kumimoji="1" lang="en-US" altLang="zh-CN" dirty="0"/>
              <a:t>10</a:t>
            </a:r>
            <a:r>
              <a:rPr kumimoji="1" lang="en-US" altLang="ja-CN" dirty="0"/>
              <a:t>/</a:t>
            </a:r>
            <a:r>
              <a:rPr kumimoji="1" lang="en-US" altLang="zh-CN" dirty="0"/>
              <a:t>09</a:t>
            </a:r>
            <a:endParaRPr kumimoji="1" lang="en-US" altLang="ja-C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059798-09AE-B27C-ED85-990AAE402728}"/>
              </a:ext>
            </a:extLst>
          </p:cNvPr>
          <p:cNvSpPr txBox="1"/>
          <p:nvPr/>
        </p:nvSpPr>
        <p:spPr>
          <a:xfrm>
            <a:off x="2393858" y="2608931"/>
            <a:ext cx="7404282" cy="7078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Exercise A</a:t>
            </a:r>
            <a:endParaRPr lang="en-JP" sz="4000" b="1" dirty="0"/>
          </a:p>
        </p:txBody>
      </p:sp>
    </p:spTree>
  </p:cSld>
  <p:clrMapOvr>
    <a:masterClrMapping/>
  </p:clrMapOvr>
  <p:transition spd="med" advTm="8334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68E16-1132-959C-8D04-A48C2ECFA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85A36-FC16-0B4A-0106-898D672A7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Elements</a:t>
            </a:r>
            <a:r>
              <a:rPr lang="zh-CN" altLang="en-US" dirty="0">
                <a:solidFill>
                  <a:srgbClr val="800000"/>
                </a:solidFill>
              </a:rPr>
              <a:t> </a:t>
            </a:r>
            <a:r>
              <a:rPr lang="en-US" altLang="zh-CN" dirty="0">
                <a:solidFill>
                  <a:srgbClr val="800000"/>
                </a:solidFill>
              </a:rPr>
              <a:t>that constitute a valuable UX</a:t>
            </a:r>
            <a:endParaRPr lang="en-JP" dirty="0">
              <a:solidFill>
                <a:srgbClr val="8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FF7D6-C8B6-EAE8-A0B7-EDB0D274D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433" y="1000109"/>
            <a:ext cx="6007014" cy="5244747"/>
          </a:xfrm>
        </p:spPr>
        <p:txBody>
          <a:bodyPr>
            <a:noAutofit/>
          </a:bodyPr>
          <a:lstStyle/>
          <a:p>
            <a:endParaRPr lang="en-US" sz="1400" dirty="0"/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– helpful and informative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 and Bound guarantees optimality in solutions for problems that satisfy certain conditions, ensuring that the best possible solution is found.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20224-F030-1954-DDF9-B604507EE80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JP" smtClean="0"/>
              <a:t>2</a:t>
            </a:fld>
            <a:endParaRPr lang="en-JP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058F286-4A45-3875-F0D0-A2A69C685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1699" y="2722445"/>
            <a:ext cx="7668912" cy="367773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D349E26-31B7-FFA5-75DF-39EC05D70A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1559923"/>
            <a:ext cx="7772400" cy="373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34927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B0983-816A-EE0D-32FE-087273187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3F26D-03F9-DD74-42E6-3CB8399E7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Elements</a:t>
            </a:r>
            <a:r>
              <a:rPr lang="zh-CN" altLang="en-US" dirty="0">
                <a:solidFill>
                  <a:srgbClr val="800000"/>
                </a:solidFill>
              </a:rPr>
              <a:t> </a:t>
            </a:r>
            <a:r>
              <a:rPr lang="en-US" altLang="zh-CN" dirty="0">
                <a:solidFill>
                  <a:srgbClr val="800000"/>
                </a:solidFill>
              </a:rPr>
              <a:t>that constitute a valuable UX</a:t>
            </a:r>
            <a:endParaRPr lang="en-JP" dirty="0">
              <a:solidFill>
                <a:srgbClr val="8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BC63B-30DA-BAAA-D67D-A0E9C2F9F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433" y="1000109"/>
            <a:ext cx="6007014" cy="5244747"/>
          </a:xfrm>
        </p:spPr>
        <p:txBody>
          <a:bodyPr>
            <a:noAutofit/>
          </a:bodyPr>
          <a:lstStyle/>
          <a:p>
            <a:endParaRPr lang="en-US" sz="1400" dirty="0"/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Usable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 and Bound guarantees optimality in solutions for problems that satisfy certain conditions, ensuring that the best possible solution is found.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E96E8C-40F4-A63B-1157-E01071D0566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JP" smtClean="0"/>
              <a:t>3</a:t>
            </a:fld>
            <a:endParaRPr lang="en-JP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363B097-72C8-1CD7-BE2F-FD46476D34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1699" y="2722445"/>
            <a:ext cx="7668912" cy="367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99590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DECA4-5A28-7604-4EB7-BD61B5668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02CF-062D-019C-B00B-8E51FD38F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Elements</a:t>
            </a:r>
            <a:r>
              <a:rPr lang="zh-CN" altLang="en-US" dirty="0">
                <a:solidFill>
                  <a:srgbClr val="800000"/>
                </a:solidFill>
              </a:rPr>
              <a:t> </a:t>
            </a:r>
            <a:r>
              <a:rPr lang="en-US" altLang="zh-CN" dirty="0">
                <a:solidFill>
                  <a:srgbClr val="800000"/>
                </a:solidFill>
              </a:rPr>
              <a:t>that constitute a valuable UX</a:t>
            </a:r>
            <a:endParaRPr lang="en-JP" dirty="0">
              <a:solidFill>
                <a:srgbClr val="8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EE778-C035-9E1F-A7F3-7369B5AD0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433" y="1000109"/>
            <a:ext cx="6007014" cy="5244747"/>
          </a:xfrm>
        </p:spPr>
        <p:txBody>
          <a:bodyPr>
            <a:noAutofit/>
          </a:bodyPr>
          <a:lstStyle/>
          <a:p>
            <a:endParaRPr lang="en-US" sz="1400" dirty="0"/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Findable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 and Bound guarantees optimality in solutions for problems that satisfy certain conditions, ensuring that the best possible solution is found.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7DD39-446C-0243-001A-5F2C59574DC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JP" smtClean="0"/>
              <a:t>4</a:t>
            </a:fld>
            <a:endParaRPr lang="en-JP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CF5EE03-D61C-5E70-FB05-7996043A8D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1699" y="2722445"/>
            <a:ext cx="7668912" cy="367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4894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0B423-3B48-4B23-0445-15737FB02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2506-768A-C915-1580-8DD4CBADD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Elements</a:t>
            </a:r>
            <a:r>
              <a:rPr lang="zh-CN" altLang="en-US" dirty="0">
                <a:solidFill>
                  <a:srgbClr val="800000"/>
                </a:solidFill>
              </a:rPr>
              <a:t> </a:t>
            </a:r>
            <a:r>
              <a:rPr lang="en-US" altLang="zh-CN" dirty="0">
                <a:solidFill>
                  <a:srgbClr val="800000"/>
                </a:solidFill>
              </a:rPr>
              <a:t>that constitute a valuable UX</a:t>
            </a:r>
            <a:endParaRPr lang="en-JP" dirty="0">
              <a:solidFill>
                <a:srgbClr val="8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CE158-8096-051C-26CD-9C92369C3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433" y="1000109"/>
            <a:ext cx="6007014" cy="5244747"/>
          </a:xfrm>
        </p:spPr>
        <p:txBody>
          <a:bodyPr>
            <a:noAutofit/>
          </a:bodyPr>
          <a:lstStyle/>
          <a:p>
            <a:endParaRPr lang="en-US" sz="1400" dirty="0"/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Credible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 and Bound guarantees optimality in solutions for problems that satisfy certain conditions, ensuring that the best possible solution is found.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8607A2-76CE-F41D-EFD8-113CA6D8550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JP" smtClean="0"/>
              <a:t>5</a:t>
            </a:fld>
            <a:endParaRPr lang="en-JP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92FB019-1D73-0993-3D53-6EC5939F3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1699" y="2722445"/>
            <a:ext cx="7668912" cy="367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9665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6143F-F84A-4E12-E4BF-81AFC5323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35E56-DACD-733F-E2A3-108968C3D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Elements</a:t>
            </a:r>
            <a:r>
              <a:rPr lang="zh-CN" altLang="en-US" dirty="0">
                <a:solidFill>
                  <a:srgbClr val="800000"/>
                </a:solidFill>
              </a:rPr>
              <a:t> </a:t>
            </a:r>
            <a:r>
              <a:rPr lang="en-US" altLang="zh-CN" dirty="0">
                <a:solidFill>
                  <a:srgbClr val="800000"/>
                </a:solidFill>
              </a:rPr>
              <a:t>that constitute a valuable UX</a:t>
            </a:r>
            <a:endParaRPr lang="en-JP" dirty="0">
              <a:solidFill>
                <a:srgbClr val="8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1D3065-0D81-AA73-A8EA-8379F8C47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433" y="1000109"/>
            <a:ext cx="6007014" cy="5244747"/>
          </a:xfrm>
        </p:spPr>
        <p:txBody>
          <a:bodyPr>
            <a:noAutofit/>
          </a:bodyPr>
          <a:lstStyle/>
          <a:p>
            <a:endParaRPr lang="en-US" sz="1400" dirty="0"/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Accessible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 and Bound guarantees optimality in solutions for problems that satisfy certain conditions, ensuring that the best possible solution is found.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87118-14B2-E0AE-37D4-189D26B1630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JP" smtClean="0"/>
              <a:t>6</a:t>
            </a:fld>
            <a:endParaRPr lang="en-JP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C2FE4D9-26F1-4FB1-2071-52A3FFF521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1699" y="2722445"/>
            <a:ext cx="7668912" cy="367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05159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6AE62-D5D0-6F2B-5E6C-F3D40FCC4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EC8C1-C451-F442-C912-BFD50904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Elements</a:t>
            </a:r>
            <a:r>
              <a:rPr lang="zh-CN" altLang="en-US" dirty="0">
                <a:solidFill>
                  <a:srgbClr val="800000"/>
                </a:solidFill>
              </a:rPr>
              <a:t> </a:t>
            </a:r>
            <a:r>
              <a:rPr lang="en-US" altLang="zh-CN" dirty="0">
                <a:solidFill>
                  <a:srgbClr val="800000"/>
                </a:solidFill>
              </a:rPr>
              <a:t>that constitute a valuable UX</a:t>
            </a:r>
            <a:endParaRPr lang="en-JP" dirty="0">
              <a:solidFill>
                <a:srgbClr val="8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3A5F1-643F-0379-1ABA-3E31B63CA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5433" y="1000109"/>
            <a:ext cx="6007014" cy="5244747"/>
          </a:xfrm>
        </p:spPr>
        <p:txBody>
          <a:bodyPr>
            <a:noAutofit/>
          </a:bodyPr>
          <a:lstStyle/>
          <a:p>
            <a:endParaRPr lang="en-US" sz="1400" dirty="0"/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Desirable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Branch and Bound guarantees optimality in solutions for problems that satisfy certain conditions, ensuring that the best possible solution is found.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E5FB46-1A10-AE36-FA4F-4915111D3CF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JP" smtClean="0"/>
              <a:t>7</a:t>
            </a:fld>
            <a:endParaRPr lang="en-JP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5F38B6E-9034-4E75-8429-6957B1520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71699" y="2722445"/>
            <a:ext cx="7668912" cy="367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59059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58488C-B3A5-637F-356F-985CEB1CC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CF382F7-55CD-4A0B-4725-75DD2112C20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zh-CN" smtClean="0"/>
              <a:t>8</a:t>
            </a:fld>
            <a:endParaRPr lang="en-US" altLang="zh-C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018B02-AD01-1ED2-CF1A-DE63286C87A5}"/>
              </a:ext>
            </a:extLst>
          </p:cNvPr>
          <p:cNvSpPr txBox="1"/>
          <p:nvPr/>
        </p:nvSpPr>
        <p:spPr>
          <a:xfrm>
            <a:off x="2393858" y="2608931"/>
            <a:ext cx="7404282" cy="1200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rtlCol="0">
            <a:spAutoFit/>
          </a:bodyPr>
          <a:lstStyle/>
          <a:p>
            <a:pPr algn="ctr"/>
            <a:r>
              <a:rPr lang="en-US" sz="7200" b="1" dirty="0"/>
              <a:t>T</a:t>
            </a:r>
            <a:r>
              <a:rPr lang="en-US" altLang="zh-CN" sz="7200" b="1" dirty="0"/>
              <a:t>hank You</a:t>
            </a:r>
            <a:endParaRPr lang="en-JP" sz="7200" b="1" dirty="0"/>
          </a:p>
        </p:txBody>
      </p:sp>
    </p:spTree>
    <p:extLst>
      <p:ext uri="{BB962C8B-B14F-4D97-AF65-F5344CB8AC3E}">
        <p14:creationId xmlns:p14="http://schemas.microsoft.com/office/powerpoint/2010/main" val="1660099805"/>
      </p:ext>
    </p:extLst>
  </p:cSld>
  <p:clrMapOvr>
    <a:masterClrMapping/>
  </p:clrMapOvr>
  <p:transition spd="med" advTm="8334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ln>
          <a:solidFill>
            <a:srgbClr val="C00000"/>
          </a:solidFill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 w="12700" cap="flat">
          <a:noFill/>
          <a:miter lim="400000"/>
        </a:ln>
        <a:effectLst/>
      </a:spPr>
      <a:bodyPr wrap="square">
        <a:spAutoFit/>
      </a:bodyPr>
      <a:lstStyle>
        <a:defPPr marL="285750" indent="-285750" algn="just">
          <a:buFont typeface="Wingdings" pitchFamily="2" charset="2"/>
          <a:buChar char="§"/>
          <a:defRPr dirty="0"/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waseda_presentation" id="{6A32692C-73C3-334D-93CA-FDE356CD1E54}" vid="{D62D83EF-3A27-2440-ABCE-5C990556CC77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主题</Template>
  <TotalTime>137</TotalTime>
  <Words>209</Words>
  <Application>Microsoft Macintosh PowerPoint</Application>
  <PresentationFormat>宽屏</PresentationFormat>
  <Paragraphs>43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Arial</vt:lpstr>
      <vt:lpstr>Arial Black</vt:lpstr>
      <vt:lpstr>Calibri</vt:lpstr>
      <vt:lpstr>Helvetica</vt:lpstr>
      <vt:lpstr>Times New Roman</vt:lpstr>
      <vt:lpstr>Office Theme</vt:lpstr>
      <vt:lpstr>PowerPoint 演示文稿</vt:lpstr>
      <vt:lpstr>Elements that constitute a valuable UX</vt:lpstr>
      <vt:lpstr>Elements that constitute a valuable UX</vt:lpstr>
      <vt:lpstr>Elements that constitute a valuable UX</vt:lpstr>
      <vt:lpstr>Elements that constitute a valuable UX</vt:lpstr>
      <vt:lpstr>Elements that constitute a valuable UX</vt:lpstr>
      <vt:lpstr>Elements that constitute a valuable UX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柯翔 单</dc:creator>
  <cp:lastModifiedBy>S254441009</cp:lastModifiedBy>
  <cp:revision>48</cp:revision>
  <dcterms:created xsi:type="dcterms:W3CDTF">2023-10-16T02:24:43Z</dcterms:created>
  <dcterms:modified xsi:type="dcterms:W3CDTF">2025-10-09T09:14:48Z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mondata">
    <vt:lpwstr>eyJoZGlkIjoiZmRlYzIzNzllOWIzMzc2MDAyYjNiYTYxMzA5MTdjNzYifQ==</vt:lpwstr>
  </property>
  <property fmtid="{D5CDD505-2E9C-101B-9397-08002B2CF9AE}" pid="3" name="ICV">
    <vt:lpwstr>363D21B15FCB4074BCBE0D0C673C3BAD</vt:lpwstr>
  </property>
  <property fmtid="{D5CDD505-2E9C-101B-9397-08002B2CF9AE}" pid="4" name="KSOProductBuildVer">
    <vt:lpwstr>1033-4.2.2.6882</vt:lpwstr>
  </property>
</Properties>
</file>